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32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461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114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767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5340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583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29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875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0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995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791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093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82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80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686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03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04EF2-90CE-4696-B074-7D05EA565307}" type="datetimeFigureOut">
              <a:rPr lang="en-US" smtClean="0"/>
              <a:t>10/01/2021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1833982-AB87-4032-907F-54D8D901B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7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n expert travel guide to London | Telegraph Travel">
            <a:extLst>
              <a:ext uri="{FF2B5EF4-FFF2-40B4-BE49-F238E27FC236}">
                <a16:creationId xmlns:a16="http://schemas.microsoft.com/office/drawing/2014/main" id="{EC882DE8-E4C5-4FE8-AF7D-803D15B1A8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8182"/>
          <a:stretch/>
        </p:blipFill>
        <p:spPr bwMode="auto">
          <a:xfrm>
            <a:off x="1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3559A5F2-8BE0-4998-A1E4-1B145465A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Parallelogram 72">
            <a:extLst>
              <a:ext uri="{FF2B5EF4-FFF2-40B4-BE49-F238E27FC236}">
                <a16:creationId xmlns:a16="http://schemas.microsoft.com/office/drawing/2014/main" id="{3A6596D4-D53C-424F-9F16-CC8686C07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84541" y="0"/>
            <a:ext cx="7315200" cy="6858000"/>
          </a:xfrm>
          <a:prstGeom prst="parallelogram">
            <a:avLst>
              <a:gd name="adj" fmla="val 14937"/>
            </a:avLst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81BB890B-70D4-42FE-A599-6AEF1A42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3842D646-B58C-43C8-8152-01BC782B7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ectangle 23">
            <a:extLst>
              <a:ext uri="{FF2B5EF4-FFF2-40B4-BE49-F238E27FC236}">
                <a16:creationId xmlns:a16="http://schemas.microsoft.com/office/drawing/2014/main" id="{9772CABD-4211-42AA-B349-D4002E52F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Rectangle 25">
            <a:extLst>
              <a:ext uri="{FF2B5EF4-FFF2-40B4-BE49-F238E27FC236}">
                <a16:creationId xmlns:a16="http://schemas.microsoft.com/office/drawing/2014/main" id="{BBD91630-4DBA-4294-8016-FEB5C3B0C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Isosceles Triangle 82">
            <a:extLst>
              <a:ext uri="{FF2B5EF4-FFF2-40B4-BE49-F238E27FC236}">
                <a16:creationId xmlns:a16="http://schemas.microsoft.com/office/drawing/2014/main" id="{E67D1587-504D-41BC-9D48-B61257BFB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0B59A8-B2B9-43C0-904C-EE321D9AD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4200" y="1678665"/>
            <a:ext cx="4569803" cy="236913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/>
              <a:t>Uncovering the Popular Locations in London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1AC7E8-48AB-40CD-8702-628D329F4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00964" y="4050832"/>
            <a:ext cx="4573037" cy="109689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Chayapod Beokhaimook</a:t>
            </a:r>
          </a:p>
          <a:p>
            <a:r>
              <a:rPr lang="en-US">
                <a:solidFill>
                  <a:schemeClr val="bg1"/>
                </a:solidFill>
              </a:rPr>
              <a:t>Jan 10, 2021</a:t>
            </a:r>
          </a:p>
        </p:txBody>
      </p:sp>
      <p:sp>
        <p:nvSpPr>
          <p:cNvPr id="85" name="Rectangle 27">
            <a:extLst>
              <a:ext uri="{FF2B5EF4-FFF2-40B4-BE49-F238E27FC236}">
                <a16:creationId xmlns:a16="http://schemas.microsoft.com/office/drawing/2014/main" id="{8765DD1A-F044-4DE7-8A9B-7C30DC85A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7" name="Rectangle 28">
            <a:extLst>
              <a:ext uri="{FF2B5EF4-FFF2-40B4-BE49-F238E27FC236}">
                <a16:creationId xmlns:a16="http://schemas.microsoft.com/office/drawing/2014/main" id="{2FE2170D-72D6-48A8-8E9A-BFF3BF03D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9" name="Rectangle 29">
            <a:extLst>
              <a:ext uri="{FF2B5EF4-FFF2-40B4-BE49-F238E27FC236}">
                <a16:creationId xmlns:a16="http://schemas.microsoft.com/office/drawing/2014/main" id="{01D19436-094D-463D-AFEA-870FDBD03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1" name="Isosceles Triangle 90">
            <a:extLst>
              <a:ext uri="{FF2B5EF4-FFF2-40B4-BE49-F238E27FC236}">
                <a16:creationId xmlns:a16="http://schemas.microsoft.com/office/drawing/2014/main" id="{9A2DE6E0-967C-4C58-8558-EC08F1138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63567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5B044-CDEF-488F-B7F5-91113C59D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Foursquare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C2C84-B7B8-49A7-BA35-5AC6863A5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86946"/>
          </a:xfrm>
        </p:spPr>
        <p:txBody>
          <a:bodyPr/>
          <a:lstStyle/>
          <a:p>
            <a:r>
              <a:rPr lang="en-US" dirty="0"/>
              <a:t>Query the venues and venue category from Foursquare API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F12396-2121-4BDC-BD75-595149AE3540}"/>
              </a:ext>
            </a:extLst>
          </p:cNvPr>
          <p:cNvGrpSpPr/>
          <p:nvPr/>
        </p:nvGrpSpPr>
        <p:grpSpPr>
          <a:xfrm>
            <a:off x="1150453" y="2524955"/>
            <a:ext cx="8436430" cy="3440949"/>
            <a:chOff x="1631301" y="2524955"/>
            <a:chExt cx="8436430" cy="344094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4832383-9001-4B6C-8C38-0CA779A72745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631301" y="2524955"/>
              <a:ext cx="8352454" cy="3440949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8A731C5-DF10-4BA4-A6DC-C90AB1D065A1}"/>
                </a:ext>
              </a:extLst>
            </p:cNvPr>
            <p:cNvSpPr/>
            <p:nvPr/>
          </p:nvSpPr>
          <p:spPr>
            <a:xfrm>
              <a:off x="6690049" y="2524955"/>
              <a:ext cx="3377682" cy="344094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096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CFA84-BCB6-45FA-B7B4-95922D9A3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Grouping Venue Categories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A10FC-5861-44F2-BD5A-2C83301D6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40717" cy="1116929"/>
          </a:xfrm>
        </p:spPr>
        <p:txBody>
          <a:bodyPr/>
          <a:lstStyle/>
          <a:p>
            <a:r>
              <a:rPr lang="en-US" dirty="0"/>
              <a:t>There are many venues, so we pick the 5 most popular venues in each neighborhood to analyze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ED22B-B928-49C2-B6CE-200311DB5C1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56869" y="2816429"/>
            <a:ext cx="9386220" cy="168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44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DFE0A-2047-4780-B40D-2972530AC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K-Means Clustering Model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94BB6FE-D37D-4766-BA7A-173F76CF7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3037"/>
            <a:ext cx="10515600" cy="1160171"/>
          </a:xfrm>
        </p:spPr>
        <p:txBody>
          <a:bodyPr/>
          <a:lstStyle/>
          <a:p>
            <a:r>
              <a:rPr lang="en-US" dirty="0"/>
              <a:t>We use 5 clusters to separate these neighborhoods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360EE90-5FAA-47F3-BAAB-FCD7E606B80D}"/>
              </a:ext>
            </a:extLst>
          </p:cNvPr>
          <p:cNvGrpSpPr/>
          <p:nvPr/>
        </p:nvGrpSpPr>
        <p:grpSpPr>
          <a:xfrm>
            <a:off x="143930" y="2306308"/>
            <a:ext cx="11904140" cy="3897318"/>
            <a:chOff x="143930" y="1690688"/>
            <a:chExt cx="11904140" cy="389731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B40637B-894A-493C-BDA3-5849983E0A8E}"/>
                </a:ext>
              </a:extLst>
            </p:cNvPr>
            <p:cNvPicPr/>
            <p:nvPr/>
          </p:nvPicPr>
          <p:blipFill rotWithShape="1">
            <a:blip r:embed="rId2"/>
            <a:srcRect l="2871"/>
            <a:stretch/>
          </p:blipFill>
          <p:spPr bwMode="auto">
            <a:xfrm>
              <a:off x="143930" y="1690688"/>
              <a:ext cx="11904140" cy="386164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671BCE5-33F6-45D3-B971-01E438D35DE7}"/>
                </a:ext>
              </a:extLst>
            </p:cNvPr>
            <p:cNvSpPr/>
            <p:nvPr/>
          </p:nvSpPr>
          <p:spPr>
            <a:xfrm>
              <a:off x="4889241" y="1726364"/>
              <a:ext cx="830424" cy="386164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9930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6BA7143-AB65-48F6-80BC-54C7E506A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473227"/>
            <a:ext cx="8288032" cy="1096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Visualizing the clusters!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2D91CF-5E06-4BE6-89A4-918FB3D3D167}"/>
              </a:ext>
            </a:extLst>
          </p:cNvPr>
          <p:cNvPicPr/>
          <p:nvPr/>
        </p:nvPicPr>
        <p:blipFill rotWithShape="1">
          <a:blip r:embed="rId2"/>
          <a:srcRect t="9897" r="2" b="21464"/>
          <a:stretch/>
        </p:blipFill>
        <p:spPr>
          <a:xfrm>
            <a:off x="677334" y="468621"/>
            <a:ext cx="8274669" cy="3635025"/>
          </a:xfrm>
          <a:custGeom>
            <a:avLst/>
            <a:gdLst/>
            <a:ahLst/>
            <a:cxnLst/>
            <a:rect l="l" t="t" r="r" b="b"/>
            <a:pathLst>
              <a:path w="8274669" h="3635025">
                <a:moveTo>
                  <a:pt x="540554" y="0"/>
                </a:moveTo>
                <a:lnTo>
                  <a:pt x="8274669" y="0"/>
                </a:lnTo>
                <a:lnTo>
                  <a:pt x="8274669" y="3635025"/>
                </a:lnTo>
                <a:lnTo>
                  <a:pt x="0" y="363502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289725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5AB55-0D4A-48C0-8F77-5AE9DF5B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Results and Discussions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CB62B-C268-4DD0-AC8D-C8DAF57B7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US" dirty="0"/>
              <a:t>A multicultural place!</a:t>
            </a:r>
          </a:p>
          <a:p>
            <a:r>
              <a:rPr lang="en-US" dirty="0"/>
              <a:t>It has a lot to offer for all kinds of people</a:t>
            </a:r>
          </a:p>
          <a:p>
            <a:r>
              <a:rPr lang="en-US" dirty="0"/>
              <a:t>The clusters aren’t based on locations, so it’s nice to see that we can have multiple experiences (shown by different clusters) within the near vicinity</a:t>
            </a:r>
          </a:p>
          <a:p>
            <a:pPr lvl="1"/>
            <a:r>
              <a:rPr lang="en-US" dirty="0"/>
              <a:t>Pick the areas you like!</a:t>
            </a:r>
          </a:p>
        </p:txBody>
      </p:sp>
      <p:pic>
        <p:nvPicPr>
          <p:cNvPr id="5124" name="Picture 4" descr="Why Australia is the world's most successful multicultural society - McKell  Institute">
            <a:extLst>
              <a:ext uri="{FF2B5EF4-FFF2-40B4-BE49-F238E27FC236}">
                <a16:creationId xmlns:a16="http://schemas.microsoft.com/office/drawing/2014/main" id="{17D4CDEF-07A6-4A44-AC33-1759392219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8" r="24052" b="-2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9008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B7E84-261A-4239-ADE0-9281C65F7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3FD40-EE22-45FF-8C7D-DA1340C1F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We can apply K-means to London</a:t>
            </a:r>
          </a:p>
          <a:p>
            <a:r>
              <a:rPr lang="en-US" dirty="0"/>
              <a:t>Data science offers another perspective of London, which is beneficial to visitors, investors, stakeholders, etc.</a:t>
            </a:r>
          </a:p>
          <a:p>
            <a:r>
              <a:rPr lang="en-US" dirty="0"/>
              <a:t>You can have a variety of experience within a couple neighborhoods!</a:t>
            </a:r>
          </a:p>
          <a:p>
            <a:endParaRPr lang="en-US" dirty="0"/>
          </a:p>
        </p:txBody>
      </p:sp>
      <p:pic>
        <p:nvPicPr>
          <p:cNvPr id="6146" name="Picture 2" descr="รู้จักกับ Data Science ศาสตร์ด้าน IT ที่เซ็กซี่ที่สุดในเวลานี้! – Bossup  Solution : Simplicity Solution for complex world">
            <a:extLst>
              <a:ext uri="{FF2B5EF4-FFF2-40B4-BE49-F238E27FC236}">
                <a16:creationId xmlns:a16="http://schemas.microsoft.com/office/drawing/2014/main" id="{E9A1E933-AE84-4603-917A-6FCEA99AB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035" y="1698102"/>
            <a:ext cx="4602747" cy="295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222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ondon: A History - HISTORY">
            <a:extLst>
              <a:ext uri="{FF2B5EF4-FFF2-40B4-BE49-F238E27FC236}">
                <a16:creationId xmlns:a16="http://schemas.microsoft.com/office/drawing/2014/main" id="{B4CD93B3-07AC-4E40-B56F-5C39EBC29D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3" r="5859"/>
          <a:stretch/>
        </p:blipFill>
        <p:spPr bwMode="auto"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A82FC9-83E0-4B59-97DE-6214C4CBF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4FFF6-0F28-4383-9D2C-6B9DBB89A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Business Problem</a:t>
            </a:r>
          </a:p>
          <a:p>
            <a:r>
              <a:rPr lang="en-US" dirty="0"/>
              <a:t>Data Description</a:t>
            </a:r>
          </a:p>
          <a:p>
            <a:r>
              <a:rPr lang="en-US" dirty="0"/>
              <a:t>Methodology</a:t>
            </a:r>
          </a:p>
          <a:p>
            <a:pPr lvl="1"/>
            <a:r>
              <a:rPr lang="en-US" dirty="0"/>
              <a:t>Gathering Data</a:t>
            </a:r>
          </a:p>
          <a:p>
            <a:pPr lvl="1"/>
            <a:r>
              <a:rPr lang="en-US" dirty="0"/>
              <a:t>Visualization of London</a:t>
            </a:r>
          </a:p>
          <a:p>
            <a:pPr lvl="1"/>
            <a:r>
              <a:rPr lang="en-US" dirty="0"/>
              <a:t>Grouping Venues</a:t>
            </a:r>
          </a:p>
          <a:p>
            <a:r>
              <a:rPr lang="en-US" dirty="0"/>
              <a:t>Results and Discussions</a:t>
            </a:r>
          </a:p>
          <a:p>
            <a:r>
              <a:rPr lang="en-US" dirty="0"/>
              <a:t>Conclusions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7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95531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6E2C1D0-2072-4664-9C67-3B12866F5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17" y="-1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4" name="Picture 3" descr="Big Ben silenced: Britain's bong furore is a sign of national insecurity">
            <a:extLst>
              <a:ext uri="{FF2B5EF4-FFF2-40B4-BE49-F238E27FC236}">
                <a16:creationId xmlns:a16="http://schemas.microsoft.com/office/drawing/2014/main" id="{06F84B40-E185-4DF0-91EB-A8CBF0C1C78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06" r="8918" b="-1"/>
          <a:stretch/>
        </p:blipFill>
        <p:spPr bwMode="auto">
          <a:xfrm>
            <a:off x="6194368" y="10"/>
            <a:ext cx="5997632" cy="6857990"/>
          </a:xfrm>
          <a:custGeom>
            <a:avLst/>
            <a:gdLst/>
            <a:ahLst/>
            <a:cxnLst/>
            <a:rect l="l" t="t" r="r" b="b"/>
            <a:pathLst>
              <a:path w="5997632" h="6858000">
                <a:moveTo>
                  <a:pt x="0" y="0"/>
                </a:moveTo>
                <a:lnTo>
                  <a:pt x="5997632" y="0"/>
                </a:lnTo>
                <a:lnTo>
                  <a:pt x="5997632" y="6858000"/>
                </a:lnTo>
                <a:lnTo>
                  <a:pt x="3178693" y="6858000"/>
                </a:lnTo>
                <a:close/>
              </a:path>
            </a:pathLst>
          </a:cu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1EAA8A-4462-412B-A220-D279ABC3DFCC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 bwMode="auto">
          <a:xfrm>
            <a:off x="-1" y="10"/>
            <a:ext cx="9141744" cy="6857990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  <a:noFill/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7FEB674-D811-4FFE-A878-29D0C0ED1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73847"/>
            <a:ext cx="6434783" cy="3310306"/>
          </a:xfrm>
          <a:custGeom>
            <a:avLst/>
            <a:gdLst>
              <a:gd name="connsiteX0" fmla="*/ 0 w 6434783"/>
              <a:gd name="connsiteY0" fmla="*/ 0 h 3310306"/>
              <a:gd name="connsiteX1" fmla="*/ 3829872 w 6434783"/>
              <a:gd name="connsiteY1" fmla="*/ 0 h 3310306"/>
              <a:gd name="connsiteX2" fmla="*/ 4896100 w 6434783"/>
              <a:gd name="connsiteY2" fmla="*/ 0 h 3310306"/>
              <a:gd name="connsiteX3" fmla="*/ 4901677 w 6434783"/>
              <a:gd name="connsiteY3" fmla="*/ 0 h 3310306"/>
              <a:gd name="connsiteX4" fmla="*/ 6434783 w 6434783"/>
              <a:gd name="connsiteY4" fmla="*/ 3310306 h 3310306"/>
              <a:gd name="connsiteX5" fmla="*/ 0 w 6434783"/>
              <a:gd name="connsiteY5" fmla="*/ 3310306 h 3310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34783" h="3310306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6434783" y="3310306"/>
                </a:lnTo>
                <a:lnTo>
                  <a:pt x="0" y="33103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BFD788-E6E9-445B-BF4D-761F0C75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4" y="2093887"/>
            <a:ext cx="4193810" cy="880985"/>
          </a:xfrm>
        </p:spPr>
        <p:txBody>
          <a:bodyPr anchor="ctr">
            <a:normAutofit/>
          </a:bodyPr>
          <a:lstStyle/>
          <a:p>
            <a:r>
              <a:rPr lang="en-US" sz="28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DD81A-A6BF-4765-A0A2-668B9971E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4" y="2984423"/>
            <a:ext cx="4620544" cy="1873327"/>
          </a:xfrm>
        </p:spPr>
        <p:txBody>
          <a:bodyPr>
            <a:normAutofit/>
          </a:bodyPr>
          <a:lstStyle/>
          <a:p>
            <a:r>
              <a:rPr lang="en-US" sz="1600"/>
              <a:t>London is popular among travelers!</a:t>
            </a:r>
          </a:p>
          <a:p>
            <a:r>
              <a:rPr lang="en-US" sz="1600"/>
              <a:t>Big Ben, Hyde Park, Sherlock Holmes Museum, etc.</a:t>
            </a:r>
          </a:p>
          <a:p>
            <a:r>
              <a:rPr lang="en-US" sz="1600"/>
              <a:t>How do you get the most from visiting London??</a:t>
            </a:r>
          </a:p>
        </p:txBody>
      </p:sp>
    </p:spTree>
    <p:extLst>
      <p:ext uri="{BB962C8B-B14F-4D97-AF65-F5344CB8AC3E}">
        <p14:creationId xmlns:p14="http://schemas.microsoft.com/office/powerpoint/2010/main" val="2251483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F6FE6-E720-436B-AADF-C3001CFC4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041A1-BC37-43B7-8126-150897220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sz="1700"/>
              <a:t>Help travelers plan their trip efficiently based on their likings</a:t>
            </a:r>
          </a:p>
          <a:p>
            <a:r>
              <a:rPr lang="en-US" sz="1700"/>
              <a:t>Help immigrants find the place where they can fit in</a:t>
            </a:r>
          </a:p>
          <a:p>
            <a:r>
              <a:rPr lang="en-US" sz="1700"/>
              <a:t>Help investors and stakeholders make informed decisions when starting a business</a:t>
            </a:r>
          </a:p>
          <a:p>
            <a:pPr lvl="1"/>
            <a:r>
              <a:rPr lang="en-US" sz="1700"/>
              <a:t>Ex. introducing Middle Eastern food in the neighborhood where there is no such restaurant</a:t>
            </a:r>
          </a:p>
        </p:txBody>
      </p:sp>
      <p:pic>
        <p:nvPicPr>
          <p:cNvPr id="3074" name="Picture 2" descr="Traveling to London for the First Time (Tips &amp; Tricks)">
            <a:extLst>
              <a:ext uri="{FF2B5EF4-FFF2-40B4-BE49-F238E27FC236}">
                <a16:creationId xmlns:a16="http://schemas.microsoft.com/office/drawing/2014/main" id="{922E8DAC-A64C-4488-AAB4-6973DC9609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83114" y="632145"/>
            <a:ext cx="2544589" cy="508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621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A3E2F-6717-4566-ACEE-CCCADEC0A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57D27-3953-4506-8445-5A60D58B4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Wikipedia</a:t>
            </a:r>
          </a:p>
          <a:p>
            <a:pPr lvl="1"/>
            <a:r>
              <a:rPr lang="en-US" dirty="0"/>
              <a:t>neighborhood, borough, and postal codes</a:t>
            </a:r>
          </a:p>
          <a:p>
            <a:r>
              <a:rPr lang="en-US" dirty="0"/>
              <a:t>ArcGIS API</a:t>
            </a:r>
          </a:p>
          <a:p>
            <a:pPr lvl="1"/>
            <a:r>
              <a:rPr lang="en-US" dirty="0"/>
              <a:t>latitude and longitude </a:t>
            </a:r>
          </a:p>
          <a:p>
            <a:r>
              <a:rPr lang="en-US" dirty="0"/>
              <a:t>Foursquare API</a:t>
            </a:r>
          </a:p>
          <a:p>
            <a:pPr lvl="1"/>
            <a:r>
              <a:rPr lang="en-US" dirty="0"/>
              <a:t>Venues and venue category </a:t>
            </a:r>
          </a:p>
          <a:p>
            <a:r>
              <a:rPr lang="en-US" dirty="0"/>
              <a:t>Combining the data from these sources and cluster them based on venue category</a:t>
            </a:r>
          </a:p>
        </p:txBody>
      </p:sp>
    </p:spTree>
    <p:extLst>
      <p:ext uri="{BB962C8B-B14F-4D97-AF65-F5344CB8AC3E}">
        <p14:creationId xmlns:p14="http://schemas.microsoft.com/office/powerpoint/2010/main" val="401590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B4409-D8FC-404B-9ACF-80D337D74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05F9C-FF88-42F0-8E38-CA82B6A8D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3 Main Steps:</a:t>
            </a:r>
          </a:p>
          <a:p>
            <a:pPr lvl="1"/>
            <a:r>
              <a:rPr lang="en-US" dirty="0"/>
              <a:t>Gather and clean the required data of London</a:t>
            </a:r>
          </a:p>
          <a:p>
            <a:pPr lvl="1"/>
            <a:r>
              <a:rPr lang="en-US" dirty="0"/>
              <a:t>Plot the map to show the neighborhoods being considered</a:t>
            </a:r>
          </a:p>
          <a:p>
            <a:pPr lvl="1"/>
            <a:r>
              <a:rPr lang="en-US" dirty="0"/>
              <a:t>Build our model by clustering all of the similar neighborhoods together and visualize the clusters</a:t>
            </a:r>
          </a:p>
          <a:p>
            <a:endParaRPr lang="en-US" dirty="0"/>
          </a:p>
        </p:txBody>
      </p:sp>
      <p:pic>
        <p:nvPicPr>
          <p:cNvPr id="4098" name="Picture 2" descr="Choosing the Right Methodology for Your Research Project - SSRS">
            <a:extLst>
              <a:ext uri="{FF2B5EF4-FFF2-40B4-BE49-F238E27FC236}">
                <a16:creationId xmlns:a16="http://schemas.microsoft.com/office/drawing/2014/main" id="{8D8B8D92-B5FB-4E29-B031-6B6D76A17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035" y="1474952"/>
            <a:ext cx="4602747" cy="340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637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76E27-7A33-422B-992F-2B73C085F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+ 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56D06-137B-4FC5-ABA8-4C3135AB4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46987"/>
          </a:xfrm>
        </p:spPr>
        <p:txBody>
          <a:bodyPr/>
          <a:lstStyle/>
          <a:p>
            <a:r>
              <a:rPr lang="en-US" dirty="0"/>
              <a:t>Gather the data from Wikipedia and get rid of the irrelevant columns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1C3766C-FE1E-4BF8-82D8-A34E5EF6D8A0}"/>
              </a:ext>
            </a:extLst>
          </p:cNvPr>
          <p:cNvGrpSpPr/>
          <p:nvPr/>
        </p:nvGrpSpPr>
        <p:grpSpPr>
          <a:xfrm>
            <a:off x="1525907" y="1465067"/>
            <a:ext cx="7245195" cy="6046236"/>
            <a:chOff x="2411989" y="1110343"/>
            <a:chExt cx="7245195" cy="604623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5517D28-7C76-447D-AFF6-6E31BF360FA9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411989" y="2472612"/>
              <a:ext cx="7179881" cy="3509983"/>
            </a:xfrm>
            <a:prstGeom prst="rect">
              <a:avLst/>
            </a:prstGeom>
          </p:spPr>
        </p:pic>
        <p:sp>
          <p:nvSpPr>
            <p:cNvPr id="5" name="Multiplication Sign 4">
              <a:extLst>
                <a:ext uri="{FF2B5EF4-FFF2-40B4-BE49-F238E27FC236}">
                  <a16:creationId xmlns:a16="http://schemas.microsoft.com/office/drawing/2014/main" id="{C4A29ECE-1957-4668-9D96-73C95E79CAA9}"/>
                </a:ext>
              </a:extLst>
            </p:cNvPr>
            <p:cNvSpPr/>
            <p:nvPr/>
          </p:nvSpPr>
          <p:spPr>
            <a:xfrm>
              <a:off x="7091266" y="1110343"/>
              <a:ext cx="2565918" cy="6046236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4593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F48F-9207-4325-ADF0-54BB21B9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+ Cleaning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41ACD-DA29-4A7A-9C8B-41D6C97CA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09665"/>
          </a:xfrm>
        </p:spPr>
        <p:txBody>
          <a:bodyPr/>
          <a:lstStyle/>
          <a:p>
            <a:r>
              <a:rPr lang="en-US" dirty="0"/>
              <a:t>Append the latitudes and longitudes from ArcGIS API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EC8C5EE-C4F2-4125-A71C-AE143C543907}"/>
              </a:ext>
            </a:extLst>
          </p:cNvPr>
          <p:cNvGrpSpPr/>
          <p:nvPr/>
        </p:nvGrpSpPr>
        <p:grpSpPr>
          <a:xfrm>
            <a:off x="1672654" y="2569297"/>
            <a:ext cx="6606028" cy="3397418"/>
            <a:chOff x="2827221" y="2435290"/>
            <a:chExt cx="6606028" cy="339741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BE4C9EF-D0A5-4E5B-83D3-412529D377EE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827221" y="2435290"/>
              <a:ext cx="6537558" cy="3397418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79F7F6-23A0-4F24-8649-5654C02B1106}"/>
                </a:ext>
              </a:extLst>
            </p:cNvPr>
            <p:cNvSpPr/>
            <p:nvPr/>
          </p:nvSpPr>
          <p:spPr>
            <a:xfrm>
              <a:off x="7912359" y="2435290"/>
              <a:ext cx="1520890" cy="33310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4377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ECA452-F10F-439E-A928-7B91DED11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473227"/>
            <a:ext cx="8288032" cy="10966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Visualizing London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FABEF-2301-410B-8EA7-1C370A67F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5969" y="5569874"/>
            <a:ext cx="8288032" cy="70167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With folium package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07DB4-E1B5-4C24-B4D4-A99A91EA3FF5}"/>
              </a:ext>
            </a:extLst>
          </p:cNvPr>
          <p:cNvPicPr/>
          <p:nvPr/>
        </p:nvPicPr>
        <p:blipFill rotWithShape="1">
          <a:blip r:embed="rId2"/>
          <a:srcRect t="20709" r="2" b="6681"/>
          <a:stretch/>
        </p:blipFill>
        <p:spPr>
          <a:xfrm>
            <a:off x="677334" y="468621"/>
            <a:ext cx="8274669" cy="3635025"/>
          </a:xfrm>
          <a:custGeom>
            <a:avLst/>
            <a:gdLst/>
            <a:ahLst/>
            <a:cxnLst/>
            <a:rect l="l" t="t" r="r" b="b"/>
            <a:pathLst>
              <a:path w="8274669" h="3635025">
                <a:moveTo>
                  <a:pt x="540554" y="0"/>
                </a:moveTo>
                <a:lnTo>
                  <a:pt x="8274669" y="0"/>
                </a:lnTo>
                <a:lnTo>
                  <a:pt x="8274669" y="3635025"/>
                </a:lnTo>
                <a:lnTo>
                  <a:pt x="0" y="363502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162658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351</Words>
  <Application>Microsoft Office PowerPoint</Application>
  <PresentationFormat>Widescreen</PresentationFormat>
  <Paragraphs>57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Trebuchet MS</vt:lpstr>
      <vt:lpstr>Wingdings 3</vt:lpstr>
      <vt:lpstr>Facet</vt:lpstr>
      <vt:lpstr>Uncovering the Popular Locations in London</vt:lpstr>
      <vt:lpstr>Outline</vt:lpstr>
      <vt:lpstr>Introduction</vt:lpstr>
      <vt:lpstr>Business Problem</vt:lpstr>
      <vt:lpstr>Data Description</vt:lpstr>
      <vt:lpstr>Methodology</vt:lpstr>
      <vt:lpstr>Gathering + Cleaning Data</vt:lpstr>
      <vt:lpstr>Gathering + Cleaning Data</vt:lpstr>
      <vt:lpstr>Visualizing London</vt:lpstr>
      <vt:lpstr>Integrating Foursquare API</vt:lpstr>
      <vt:lpstr>Grouping Venue Categories</vt:lpstr>
      <vt:lpstr>Apply K-Means Clustering Model</vt:lpstr>
      <vt:lpstr>Visualizing the clusters!</vt:lpstr>
      <vt:lpstr>Results and Discussions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Uncovering the Popular Locations in London</dc:title>
  <dc:creator>Chayapod Beokhaimook</dc:creator>
  <cp:lastModifiedBy>Chayapod Beokhaimook</cp:lastModifiedBy>
  <cp:revision>1</cp:revision>
  <dcterms:created xsi:type="dcterms:W3CDTF">2021-01-10T16:16:44Z</dcterms:created>
  <dcterms:modified xsi:type="dcterms:W3CDTF">2021-01-10T16:16:57Z</dcterms:modified>
</cp:coreProperties>
</file>